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320" r:id="rId2"/>
    <p:sldId id="411" r:id="rId3"/>
    <p:sldId id="412" r:id="rId4"/>
    <p:sldId id="413" r:id="rId5"/>
    <p:sldId id="414" r:id="rId6"/>
    <p:sldId id="415" r:id="rId7"/>
    <p:sldId id="416"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a  Glavan" initials="IG" lastIdx="6" clrIdx="0">
    <p:extLst>
      <p:ext uri="{19B8F6BF-5375-455C-9EA6-DF929625EA0E}">
        <p15:presenceInfo xmlns:p15="http://schemas.microsoft.com/office/powerpoint/2012/main" userId="S-1-5-21-1757981266-725345543-754608634-41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C2812"/>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323" autoAdjust="0"/>
    <p:restoredTop sz="94070" autoAdjust="0"/>
  </p:normalViewPr>
  <p:slideViewPr>
    <p:cSldViewPr>
      <p:cViewPr varScale="1">
        <p:scale>
          <a:sx n="80" d="100"/>
          <a:sy n="80" d="100"/>
        </p:scale>
        <p:origin x="893" y="62"/>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366" y="5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693" cy="456537"/>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84703" y="1"/>
            <a:ext cx="2971693" cy="456537"/>
          </a:xfrm>
          <a:prstGeom prst="rect">
            <a:avLst/>
          </a:prstGeom>
        </p:spPr>
        <p:txBody>
          <a:bodyPr vert="horz" lIns="90673" tIns="45337" rIns="90673" bIns="45337" rtlCol="0"/>
          <a:lstStyle>
            <a:lvl1pPr algn="r">
              <a:defRPr sz="1200">
                <a:latin typeface="Arial" charset="0"/>
                <a:cs typeface="+mn-cs"/>
              </a:defRPr>
            </a:lvl1pPr>
          </a:lstStyle>
          <a:p>
            <a:pPr>
              <a:defRPr/>
            </a:pPr>
            <a:fld id="{755070D7-6F45-4867-8562-F18679E49EE9}" type="datetimeFigureOut">
              <a:rPr lang="ro-RO"/>
              <a:pPr>
                <a:defRPr/>
              </a:pPr>
              <a:t>25.10.2018</a:t>
            </a:fld>
            <a:endParaRPr lang="ro-RO"/>
          </a:p>
        </p:txBody>
      </p:sp>
      <p:sp>
        <p:nvSpPr>
          <p:cNvPr id="4" name="Footer Placeholder 3"/>
          <p:cNvSpPr>
            <a:spLocks noGrp="1"/>
          </p:cNvSpPr>
          <p:nvPr>
            <p:ph type="ftr" sz="quarter" idx="2"/>
          </p:nvPr>
        </p:nvSpPr>
        <p:spPr>
          <a:xfrm>
            <a:off x="0" y="8685990"/>
            <a:ext cx="2971693" cy="456537"/>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84703" y="8685990"/>
            <a:ext cx="2971693" cy="456537"/>
          </a:xfrm>
          <a:prstGeom prst="rect">
            <a:avLst/>
          </a:prstGeom>
        </p:spPr>
        <p:txBody>
          <a:bodyPr vert="horz" lIns="90673" tIns="45337" rIns="90673" bIns="45337"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693" cy="456537"/>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84703" y="1"/>
            <a:ext cx="2971693" cy="456537"/>
          </a:xfrm>
          <a:prstGeom prst="rect">
            <a:avLst/>
          </a:prstGeom>
        </p:spPr>
        <p:txBody>
          <a:bodyPr vert="horz" lIns="90673" tIns="45337" rIns="90673" bIns="45337" rtlCol="0"/>
          <a:lstStyle>
            <a:lvl1pPr algn="r">
              <a:defRPr sz="1200">
                <a:latin typeface="Arial" charset="0"/>
                <a:cs typeface="+mn-cs"/>
              </a:defRPr>
            </a:lvl1pPr>
          </a:lstStyle>
          <a:p>
            <a:pPr>
              <a:defRPr/>
            </a:pPr>
            <a:fld id="{1513F57D-D02A-4DF3-828D-8246D1119CE6}" type="datetimeFigureOut">
              <a:rPr lang="ro-RO"/>
              <a:pPr>
                <a:defRPr/>
              </a:pPr>
              <a:t>25.10.2018</a:t>
            </a:fld>
            <a:endParaRPr lang="ro-RO"/>
          </a:p>
        </p:txBody>
      </p:sp>
      <p:sp>
        <p:nvSpPr>
          <p:cNvPr id="4" name="Slide Image Placeholder 3"/>
          <p:cNvSpPr>
            <a:spLocks noGrp="1" noRot="1" noChangeAspect="1"/>
          </p:cNvSpPr>
          <p:nvPr>
            <p:ph type="sldImg" idx="2"/>
          </p:nvPr>
        </p:nvSpPr>
        <p:spPr>
          <a:xfrm>
            <a:off x="1141413" y="685800"/>
            <a:ext cx="4575175" cy="3430588"/>
          </a:xfrm>
          <a:prstGeom prst="rect">
            <a:avLst/>
          </a:prstGeom>
          <a:noFill/>
          <a:ln w="12700">
            <a:solidFill>
              <a:prstClr val="black"/>
            </a:solidFill>
          </a:ln>
        </p:spPr>
        <p:txBody>
          <a:bodyPr vert="horz" lIns="90673" tIns="45337" rIns="90673" bIns="45337" rtlCol="0" anchor="ctr"/>
          <a:lstStyle/>
          <a:p>
            <a:pPr lvl="0"/>
            <a:endParaRPr lang="ro-RO" noProof="0" smtClean="0"/>
          </a:p>
        </p:txBody>
      </p:sp>
      <p:sp>
        <p:nvSpPr>
          <p:cNvPr id="5" name="Notes Placeholder 4"/>
          <p:cNvSpPr>
            <a:spLocks noGrp="1"/>
          </p:cNvSpPr>
          <p:nvPr>
            <p:ph type="body" sz="quarter" idx="3"/>
          </p:nvPr>
        </p:nvSpPr>
        <p:spPr>
          <a:xfrm>
            <a:off x="685159" y="4344467"/>
            <a:ext cx="5487684" cy="4113254"/>
          </a:xfrm>
          <a:prstGeom prst="rect">
            <a:avLst/>
          </a:prstGeom>
        </p:spPr>
        <p:txBody>
          <a:bodyPr vert="horz" lIns="90673" tIns="45337" rIns="90673" bIns="45337" rtlCol="0">
            <a:normAutofit/>
          </a:bodyPr>
          <a:lstStyle/>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Secondary nodes are the branching or crossing points of the core and comprehensive networks, provided they represent cities (at least of regional importance) and/or multimodal connections</a:t>
            </a:r>
          </a:p>
          <a:p>
            <a:endParaRPr lang="en-US"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Tertiary nodes are urban areas (regional towns, towns, cities) providing jobs and public and private services (e.g. schools, health or social care, employment services, banks) beyond their administrative boundaries, and/or places of multimodal nodes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6" name="Footer Placeholder 5"/>
          <p:cNvSpPr>
            <a:spLocks noGrp="1"/>
          </p:cNvSpPr>
          <p:nvPr>
            <p:ph type="ftr" sz="quarter" idx="4"/>
          </p:nvPr>
        </p:nvSpPr>
        <p:spPr>
          <a:xfrm>
            <a:off x="0" y="8685990"/>
            <a:ext cx="2971693" cy="456537"/>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84703" y="8685990"/>
            <a:ext cx="2971693" cy="456537"/>
          </a:xfrm>
          <a:prstGeom prst="rect">
            <a:avLst/>
          </a:prstGeom>
        </p:spPr>
        <p:txBody>
          <a:bodyPr vert="horz" lIns="90673" tIns="45337" rIns="90673" bIns="45337"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lang="en-US" sz="1200" b="1" kern="1200" smtClean="0">
        <a:solidFill>
          <a:schemeClr val="tx1"/>
        </a:solidFill>
        <a:effectLst/>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smtClean="0"/>
          </a:p>
        </p:txBody>
      </p:sp>
    </p:spTree>
    <p:extLst>
      <p:ext uri="{BB962C8B-B14F-4D97-AF65-F5344CB8AC3E}">
        <p14:creationId xmlns:p14="http://schemas.microsoft.com/office/powerpoint/2010/main" val="305788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067576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140337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1244671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2502093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36478034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pic>
        <p:nvPicPr>
          <p:cNvPr id="3" name="Picture 2"/>
          <p:cNvPicPr>
            <a:picLocks noChangeAspect="1"/>
          </p:cNvPicPr>
          <p:nvPr/>
        </p:nvPicPr>
        <p:blipFill>
          <a:blip r:embed="rId3"/>
          <a:stretch>
            <a:fillRect/>
          </a:stretch>
        </p:blipFill>
        <p:spPr>
          <a:xfrm>
            <a:off x="838200" y="4876800"/>
            <a:ext cx="5181600" cy="1900055"/>
          </a:xfrm>
          <a:prstGeom prst="rect">
            <a:avLst/>
          </a:prstGeom>
        </p:spPr>
      </p:pic>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dirty="0" smtClean="0"/>
          </a:p>
        </p:txBody>
      </p:sp>
    </p:spTree>
    <p:extLst>
      <p:ext uri="{BB962C8B-B14F-4D97-AF65-F5344CB8AC3E}">
        <p14:creationId xmlns:p14="http://schemas.microsoft.com/office/powerpoint/2010/main" val="3669272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10/25/2018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10/25/2018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10/25/2018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10/25/2018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10/25/2018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10/25/2018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10/25/2018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10/25/2018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www.interregrobg.eu/" TargetMode="Externa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pic>
        <p:nvPicPr>
          <p:cNvPr id="15365" name="Picture 26"/>
          <p:cNvPicPr>
            <a:picLocks noChangeAspect="1" noChangeArrowheads="1"/>
          </p:cNvPicPr>
          <p:nvPr/>
        </p:nvPicPr>
        <p:blipFill>
          <a:blip r:embed="rId3"/>
          <a:srcRect/>
          <a:stretch>
            <a:fillRect/>
          </a:stretch>
        </p:blipFill>
        <p:spPr bwMode="auto">
          <a:xfrm>
            <a:off x="5981700" y="194634"/>
            <a:ext cx="1828800" cy="1357313"/>
          </a:xfrm>
          <a:prstGeom prst="rect">
            <a:avLst/>
          </a:prstGeom>
          <a:noFill/>
          <a:ln w="9525">
            <a:noFill/>
            <a:miter lim="800000"/>
            <a:headEnd/>
            <a:tailEnd/>
          </a:ln>
        </p:spPr>
      </p:pic>
      <p:sp>
        <p:nvSpPr>
          <p:cNvPr id="9" name="Rectangle 8"/>
          <p:cNvSpPr/>
          <p:nvPr/>
        </p:nvSpPr>
        <p:spPr>
          <a:xfrm>
            <a:off x="495300" y="2162175"/>
            <a:ext cx="8229600" cy="1034129"/>
          </a:xfrm>
          <a:prstGeom prst="rect">
            <a:avLst/>
          </a:prstGeom>
        </p:spPr>
        <p:txBody>
          <a:bodyPr wrap="square">
            <a:spAutoFit/>
          </a:bodyPr>
          <a:lstStyle/>
          <a:p>
            <a:pPr algn="ctr"/>
            <a:r>
              <a:rPr lang="en-US" sz="3600" b="1" dirty="0" smtClean="0">
                <a:solidFill>
                  <a:srgbClr val="002060"/>
                </a:solidFill>
                <a:effectLst>
                  <a:outerShdw blurRad="38100" dist="38100" dir="2700000" algn="tl">
                    <a:srgbClr val="000000">
                      <a:alpha val="43137"/>
                    </a:srgbClr>
                  </a:outerShdw>
                </a:effectLst>
                <a:latin typeface="Trebuchet MS" pitchFamily="34" charset="0"/>
              </a:rPr>
              <a:t>CONTRACT MODIFICATION</a:t>
            </a: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3429000"/>
            <a:ext cx="3454541" cy="1712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a:blip r:embed="rId5"/>
          <a:stretch>
            <a:fillRect/>
          </a:stretch>
        </p:blipFill>
        <p:spPr>
          <a:xfrm>
            <a:off x="7839075" y="372309"/>
            <a:ext cx="1096305" cy="1075490"/>
          </a:xfrm>
          <a:prstGeom prst="rect">
            <a:avLst/>
          </a:prstGeom>
        </p:spPr>
      </p:pic>
      <p:pic>
        <p:nvPicPr>
          <p:cNvPr id="3" name="Picture 2"/>
          <p:cNvPicPr>
            <a:picLocks noChangeAspect="1"/>
          </p:cNvPicPr>
          <p:nvPr/>
        </p:nvPicPr>
        <p:blipFill>
          <a:blip r:embed="rId6"/>
          <a:stretch>
            <a:fillRect/>
          </a:stretch>
        </p:blipFill>
        <p:spPr>
          <a:xfrm>
            <a:off x="451231" y="352333"/>
            <a:ext cx="3821938" cy="1008283"/>
          </a:xfrm>
          <a:prstGeom prst="rect">
            <a:avLst/>
          </a:prstGeom>
        </p:spPr>
      </p:pic>
      <p:pic>
        <p:nvPicPr>
          <p:cNvPr id="4" name="Picture 3"/>
          <p:cNvPicPr>
            <a:picLocks noChangeAspect="1"/>
          </p:cNvPicPr>
          <p:nvPr/>
        </p:nvPicPr>
        <p:blipFill>
          <a:blip r:embed="rId7"/>
          <a:stretch>
            <a:fillRect/>
          </a:stretch>
        </p:blipFill>
        <p:spPr>
          <a:xfrm>
            <a:off x="4299111" y="352214"/>
            <a:ext cx="1728141" cy="1261608"/>
          </a:xfrm>
          <a:prstGeom prst="rect">
            <a:avLst/>
          </a:prstGeom>
        </p:spPr>
      </p:pic>
      <p:sp>
        <p:nvSpPr>
          <p:cNvPr id="14" name="Rectangle 13"/>
          <p:cNvSpPr/>
          <p:nvPr/>
        </p:nvSpPr>
        <p:spPr>
          <a:xfrm>
            <a:off x="2714885" y="5486400"/>
            <a:ext cx="3663569" cy="787908"/>
          </a:xfrm>
          <a:prstGeom prst="rect">
            <a:avLst/>
          </a:prstGeom>
        </p:spPr>
        <p:txBody>
          <a:bodyPr wrap="square">
            <a:spAutoFit/>
          </a:bodyPr>
          <a:lstStyle/>
          <a:p>
            <a:pPr algn="ctr"/>
            <a:r>
              <a:rPr lang="en-US" sz="2000" b="1" dirty="0" smtClean="0">
                <a:solidFill>
                  <a:srgbClr val="002060"/>
                </a:solidFill>
                <a:effectLst>
                  <a:outerShdw blurRad="38100" dist="38100" dir="2700000" algn="tl">
                    <a:srgbClr val="000000">
                      <a:alpha val="43137"/>
                    </a:srgbClr>
                  </a:outerShdw>
                </a:effectLst>
                <a:latin typeface="Trebuchet MS" pitchFamily="34" charset="0"/>
              </a:rPr>
              <a:t>www.interregrobg.eu</a:t>
            </a:r>
          </a:p>
          <a:p>
            <a:pPr algn="ctr">
              <a:lnSpc>
                <a:spcPct val="90000"/>
              </a:lnSpc>
              <a:defRPr/>
            </a:pPr>
            <a:endParaRPr lang="en-US" sz="2800" b="1" dirty="0">
              <a:effectLst>
                <a:outerShdw blurRad="38100" dist="38100" dir="2700000" algn="tl">
                  <a:srgbClr val="C0C0C0"/>
                </a:outerShdw>
              </a:effectLst>
            </a:endParaRPr>
          </a:p>
        </p:txBody>
      </p:sp>
    </p:spTree>
  </p:cSld>
  <p:clrMapOvr>
    <a:masterClrMapping/>
  </p:clrMapOvr>
  <p:transition advClick="0">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125" y="1204912"/>
            <a:ext cx="8229600" cy="921543"/>
          </a:xfrm>
        </p:spPr>
        <p:txBody>
          <a:bodyPr/>
          <a:lstStyle/>
          <a:p>
            <a:r>
              <a:rPr lang="en-US" sz="3200" b="1" dirty="0" smtClean="0">
                <a:solidFill>
                  <a:srgbClr val="002060"/>
                </a:solidFill>
                <a:latin typeface="Trebuchet MS" panose="020B0603020202020204" pitchFamily="34" charset="0"/>
              </a:rPr>
              <a:t>Contract modifications</a:t>
            </a:r>
            <a:r>
              <a:rPr lang="ro-RO" sz="3200" b="1" dirty="0" smtClean="0">
                <a:solidFill>
                  <a:srgbClr val="002060"/>
                </a:solidFill>
                <a:latin typeface="Trebuchet MS" panose="020B0603020202020204" pitchFamily="34" charset="0"/>
              </a:rPr>
              <a:t/>
            </a:r>
            <a:br>
              <a:rPr lang="ro-RO" sz="3200" b="1" dirty="0" smtClean="0">
                <a:solidFill>
                  <a:srgbClr val="002060"/>
                </a:solidFill>
                <a:latin typeface="Trebuchet MS" panose="020B0603020202020204" pitchFamily="34" charset="0"/>
              </a:rPr>
            </a:br>
            <a:r>
              <a:rPr lang="en-GB" sz="1600" b="1" dirty="0" smtClean="0">
                <a:solidFill>
                  <a:srgbClr val="002060"/>
                </a:solidFill>
                <a:latin typeface="Trebuchet MS" panose="020B0603020202020204" pitchFamily="34" charset="0"/>
              </a:rPr>
              <a:t>chapter 16 from the PIM</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1676400"/>
            <a:ext cx="9144000" cy="5043487"/>
          </a:xfrm>
        </p:spPr>
        <p:txBody>
          <a:bodyPr/>
          <a:lstStyle/>
          <a:p>
            <a:pPr marL="457200" lvl="1" indent="0" algn="just">
              <a:buNone/>
            </a:pPr>
            <a:endParaRPr lang="en-GB" sz="2000" b="1" dirty="0" smtClean="0">
              <a:latin typeface="Trebuchet MS" pitchFamily="34" charset="0"/>
            </a:endParaRPr>
          </a:p>
          <a:p>
            <a:pPr marL="457200" lvl="1" indent="0" algn="just">
              <a:buNone/>
            </a:pPr>
            <a:endParaRPr lang="en-GB" sz="2000" b="1" dirty="0">
              <a:latin typeface="Trebuchet MS" pitchFamily="34" charset="0"/>
            </a:endParaRPr>
          </a:p>
          <a:p>
            <a:pPr marL="457200" lvl="1" indent="0" algn="just">
              <a:buNone/>
            </a:pPr>
            <a:r>
              <a:rPr lang="en-GB" sz="2000" b="1" dirty="0" smtClean="0">
                <a:latin typeface="Trebuchet MS" pitchFamily="34" charset="0"/>
              </a:rPr>
              <a:t>Considering </a:t>
            </a:r>
            <a:r>
              <a:rPr lang="en-GB" sz="2000" b="1" dirty="0">
                <a:latin typeface="Trebuchet MS" pitchFamily="34" charset="0"/>
              </a:rPr>
              <a:t>that the initial Application Form has been evaluated and selected by the Monitoring Committee it is strongly advised that partners limit the number </a:t>
            </a:r>
            <a:r>
              <a:rPr lang="en-GB" sz="2000" b="1" dirty="0" smtClean="0">
                <a:latin typeface="Trebuchet MS" pitchFamily="34" charset="0"/>
              </a:rPr>
              <a:t>of changes </a:t>
            </a:r>
            <a:r>
              <a:rPr lang="en-GB" sz="2000" b="1" dirty="0">
                <a:latin typeface="Trebuchet MS" pitchFamily="34" charset="0"/>
              </a:rPr>
              <a:t>of a </a:t>
            </a:r>
            <a:r>
              <a:rPr lang="en-GB" sz="2000" b="1" dirty="0" smtClean="0">
                <a:latin typeface="Trebuchet MS" pitchFamily="34" charset="0"/>
              </a:rPr>
              <a:t>project</a:t>
            </a:r>
            <a:r>
              <a:rPr lang="en-GB" sz="2000" b="1" dirty="0">
                <a:latin typeface="Trebuchet MS" pitchFamily="34" charset="0"/>
              </a:rPr>
              <a:t>. </a:t>
            </a:r>
            <a:endParaRPr lang="en-GB" sz="2000" b="1" dirty="0" smtClean="0">
              <a:latin typeface="Trebuchet MS" pitchFamily="34" charset="0"/>
            </a:endParaRPr>
          </a:p>
          <a:p>
            <a:pPr marL="457200" lvl="1" indent="0" algn="just">
              <a:buNone/>
            </a:pPr>
            <a:endParaRPr lang="en-GB" sz="2000" b="1" dirty="0">
              <a:latin typeface="Trebuchet MS" pitchFamily="34" charset="0"/>
            </a:endParaRPr>
          </a:p>
          <a:p>
            <a:pPr marL="457200" lvl="1" indent="0" algn="just">
              <a:buNone/>
            </a:pPr>
            <a:r>
              <a:rPr lang="en-GB" sz="2000" dirty="0">
                <a:latin typeface="Trebuchet MS" pitchFamily="34" charset="0"/>
              </a:rPr>
              <a:t>Changes are classified in two categories</a:t>
            </a:r>
            <a:r>
              <a:rPr lang="en-GB" sz="2000" dirty="0" smtClean="0">
                <a:latin typeface="Trebuchet MS" pitchFamily="34" charset="0"/>
              </a:rPr>
              <a:t>:</a:t>
            </a:r>
          </a:p>
          <a:p>
            <a:pPr marL="457200" lvl="1" indent="0" algn="just">
              <a:buNone/>
            </a:pPr>
            <a:endParaRPr lang="en-GB" sz="2000" dirty="0">
              <a:latin typeface="Trebuchet MS" pitchFamily="34" charset="0"/>
            </a:endParaRPr>
          </a:p>
          <a:p>
            <a:pPr marL="457200" lvl="1" indent="0" algn="just">
              <a:buNone/>
            </a:pPr>
            <a:r>
              <a:rPr lang="en-GB" sz="2000" dirty="0">
                <a:latin typeface="Trebuchet MS" pitchFamily="34" charset="0"/>
              </a:rPr>
              <a:t>● Changes which do not require the signing of an addendum to the subsidy contract </a:t>
            </a:r>
            <a:r>
              <a:rPr lang="en-GB" sz="2000" dirty="0" smtClean="0">
                <a:latin typeface="Trebuchet MS" pitchFamily="34" charset="0"/>
              </a:rPr>
              <a:t>– Notifications (Subsidy contract art. 13 para. 7)</a:t>
            </a:r>
          </a:p>
          <a:p>
            <a:pPr marL="457200" lvl="1" indent="0" algn="just">
              <a:buNone/>
            </a:pPr>
            <a:endParaRPr lang="en-GB" sz="2000" dirty="0">
              <a:latin typeface="Trebuchet MS" pitchFamily="34" charset="0"/>
            </a:endParaRPr>
          </a:p>
          <a:p>
            <a:pPr marL="457200" lvl="1" indent="0" algn="just">
              <a:buNone/>
            </a:pPr>
            <a:r>
              <a:rPr lang="en-GB" sz="2000" dirty="0">
                <a:latin typeface="Trebuchet MS" pitchFamily="34" charset="0"/>
              </a:rPr>
              <a:t>● Changes which require the signing of an addendum to the subsidy </a:t>
            </a:r>
            <a:r>
              <a:rPr lang="en-GB" sz="2000" dirty="0" smtClean="0">
                <a:latin typeface="Trebuchet MS" pitchFamily="34" charset="0"/>
              </a:rPr>
              <a:t>contract (Subsidy </a:t>
            </a:r>
            <a:r>
              <a:rPr lang="en-GB" sz="2000" dirty="0">
                <a:latin typeface="Trebuchet MS" pitchFamily="34" charset="0"/>
              </a:rPr>
              <a:t>contract art. 13 para. 4</a:t>
            </a:r>
            <a:r>
              <a:rPr lang="en-GB" sz="2000" dirty="0" smtClean="0">
                <a:latin typeface="Trebuchet MS" pitchFamily="34" charset="0"/>
              </a:rPr>
              <a:t>)</a:t>
            </a:r>
            <a:endParaRPr lang="en-US" sz="2000" dirty="0" smtClean="0">
              <a:latin typeface="Trebuchet MS" pitchFamily="34" charset="0"/>
            </a:endParaRPr>
          </a:p>
        </p:txBody>
      </p:sp>
      <p:pic>
        <p:nvPicPr>
          <p:cNvPr id="5" name="Picture 4"/>
          <p:cNvPicPr>
            <a:picLocks noChangeAspect="1"/>
          </p:cNvPicPr>
          <p:nvPr/>
        </p:nvPicPr>
        <p:blipFill>
          <a:blip r:embed="rId3"/>
          <a:stretch>
            <a:fillRect/>
          </a:stretch>
        </p:blipFill>
        <p:spPr>
          <a:xfrm>
            <a:off x="7877175" y="5832124"/>
            <a:ext cx="897210" cy="880175"/>
          </a:xfrm>
          <a:prstGeom prst="rect">
            <a:avLst/>
          </a:prstGeom>
        </p:spPr>
      </p:pic>
      <p:pic>
        <p:nvPicPr>
          <p:cNvPr id="3" name="Picture 2"/>
          <p:cNvPicPr>
            <a:picLocks noChangeAspect="1"/>
          </p:cNvPicPr>
          <p:nvPr/>
        </p:nvPicPr>
        <p:blipFill>
          <a:blip r:embed="rId4"/>
          <a:stretch>
            <a:fillRect/>
          </a:stretch>
        </p:blipFill>
        <p:spPr>
          <a:xfrm>
            <a:off x="355079" y="213846"/>
            <a:ext cx="8419306" cy="981541"/>
          </a:xfrm>
          <a:prstGeom prst="rect">
            <a:avLst/>
          </a:prstGeom>
        </p:spPr>
      </p:pic>
    </p:spTree>
    <p:extLst>
      <p:ext uri="{BB962C8B-B14F-4D97-AF65-F5344CB8AC3E}">
        <p14:creationId xmlns:p14="http://schemas.microsoft.com/office/powerpoint/2010/main" val="3187715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38213"/>
            <a:ext cx="8229600" cy="1143000"/>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228600" y="1814513"/>
            <a:ext cx="8610600" cy="5043487"/>
          </a:xfrm>
        </p:spPr>
        <p:txBody>
          <a:bodyPr/>
          <a:lstStyle/>
          <a:p>
            <a:pPr marL="457200" lvl="1" indent="0" algn="ctr">
              <a:buNone/>
            </a:pPr>
            <a:r>
              <a:rPr lang="en-GB" sz="2000" b="1" i="1" dirty="0" smtClean="0">
                <a:latin typeface="Trebuchet MS" pitchFamily="34" charset="0"/>
              </a:rPr>
              <a:t>Notifications</a:t>
            </a:r>
          </a:p>
          <a:p>
            <a:pPr lvl="1" algn="just">
              <a:buFont typeface="Arial" panose="020B0604020202020204" pitchFamily="34" charset="0"/>
              <a:buChar char="•"/>
            </a:pPr>
            <a:r>
              <a:rPr lang="en-GB" sz="2000" dirty="0" smtClean="0">
                <a:latin typeface="Trebuchet MS" pitchFamily="34" charset="0"/>
              </a:rPr>
              <a:t>Minor </a:t>
            </a:r>
            <a:r>
              <a:rPr lang="en-GB" sz="2000" dirty="0">
                <a:latin typeface="Trebuchet MS" pitchFamily="34" charset="0"/>
              </a:rPr>
              <a:t>changes which do not alter in a significant way the approved Application Form may </a:t>
            </a:r>
            <a:r>
              <a:rPr lang="en-GB" sz="2000" dirty="0" smtClean="0">
                <a:latin typeface="Trebuchet MS" pitchFamily="34" charset="0"/>
              </a:rPr>
              <a:t>be performed </a:t>
            </a:r>
            <a:r>
              <a:rPr lang="en-GB" sz="2000" dirty="0">
                <a:latin typeface="Trebuchet MS" pitchFamily="34" charset="0"/>
              </a:rPr>
              <a:t>by means of a notification</a:t>
            </a:r>
            <a:r>
              <a:rPr lang="en-GB" sz="2000" dirty="0" smtClean="0">
                <a:latin typeface="Trebuchet MS" pitchFamily="34" charset="0"/>
              </a:rPr>
              <a:t>.</a:t>
            </a:r>
          </a:p>
          <a:p>
            <a:pPr lvl="1" algn="just">
              <a:buFont typeface="Arial" panose="020B0604020202020204" pitchFamily="34" charset="0"/>
              <a:buChar char="•"/>
            </a:pPr>
            <a:endParaRPr lang="en-GB" sz="200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The JS will </a:t>
            </a:r>
            <a:r>
              <a:rPr lang="en-GB" sz="2000" dirty="0" smtClean="0">
                <a:latin typeface="Trebuchet MS" pitchFamily="34" charset="0"/>
              </a:rPr>
              <a:t>analyse </a:t>
            </a:r>
            <a:r>
              <a:rPr lang="en-GB" sz="2000" dirty="0">
                <a:latin typeface="Trebuchet MS" pitchFamily="34" charset="0"/>
              </a:rPr>
              <a:t>the request in order to verify if it does </a:t>
            </a:r>
            <a:r>
              <a:rPr lang="en-GB" sz="2000" dirty="0" smtClean="0">
                <a:latin typeface="Trebuchet MS" pitchFamily="34" charset="0"/>
              </a:rPr>
              <a:t>not fall </a:t>
            </a:r>
            <a:r>
              <a:rPr lang="en-GB" sz="2000" dirty="0">
                <a:latin typeface="Trebuchet MS" pitchFamily="34" charset="0"/>
              </a:rPr>
              <a:t>under one of the cases for which an addendum to the subsidy contracts needs to be </a:t>
            </a:r>
            <a:r>
              <a:rPr lang="en-GB" sz="2000" dirty="0" smtClean="0">
                <a:latin typeface="Trebuchet MS" pitchFamily="34" charset="0"/>
              </a:rPr>
              <a:t>signed.</a:t>
            </a:r>
          </a:p>
          <a:p>
            <a:pPr lvl="1" algn="just">
              <a:buFont typeface="Arial" panose="020B0604020202020204" pitchFamily="34" charset="0"/>
              <a:buChar char="•"/>
            </a:pPr>
            <a:endParaRPr lang="en-GB" sz="200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Examples: </a:t>
            </a:r>
            <a:r>
              <a:rPr lang="en-GB" sz="2000" dirty="0" smtClean="0">
                <a:latin typeface="Trebuchet MS" pitchFamily="34" charset="0"/>
              </a:rPr>
              <a:t>contact </a:t>
            </a:r>
            <a:r>
              <a:rPr lang="en-GB" sz="2000" dirty="0">
                <a:latin typeface="Trebuchet MS" pitchFamily="34" charset="0"/>
              </a:rPr>
              <a:t>data </a:t>
            </a:r>
            <a:r>
              <a:rPr lang="en-GB" sz="2000" dirty="0" smtClean="0">
                <a:latin typeface="Trebuchet MS" pitchFamily="34" charset="0"/>
              </a:rPr>
              <a:t>change, change </a:t>
            </a:r>
            <a:r>
              <a:rPr lang="en-GB" sz="2000" dirty="0">
                <a:latin typeface="Trebuchet MS" pitchFamily="34" charset="0"/>
              </a:rPr>
              <a:t>of the bank account of the LB, </a:t>
            </a:r>
            <a:r>
              <a:rPr lang="en-GB" sz="2000" dirty="0" smtClean="0">
                <a:latin typeface="Trebuchet MS" pitchFamily="34" charset="0"/>
              </a:rPr>
              <a:t>modification </a:t>
            </a:r>
            <a:r>
              <a:rPr lang="en-GB" sz="2000" dirty="0">
                <a:latin typeface="Trebuchet MS" pitchFamily="34" charset="0"/>
              </a:rPr>
              <a:t>of the name of the </a:t>
            </a:r>
            <a:r>
              <a:rPr lang="en-GB" sz="2000" dirty="0" smtClean="0">
                <a:latin typeface="Trebuchet MS" pitchFamily="34" charset="0"/>
              </a:rPr>
              <a:t>beneficiary (without </a:t>
            </a:r>
            <a:r>
              <a:rPr lang="en-GB" sz="2000" dirty="0">
                <a:latin typeface="Trebuchet MS" pitchFamily="34" charset="0"/>
              </a:rPr>
              <a:t>changing the </a:t>
            </a:r>
            <a:r>
              <a:rPr lang="en-GB" sz="2000" dirty="0" smtClean="0">
                <a:latin typeface="Trebuchet MS" pitchFamily="34" charset="0"/>
              </a:rPr>
              <a:t>identification number </a:t>
            </a:r>
            <a:r>
              <a:rPr lang="en-GB" sz="2000" dirty="0">
                <a:latin typeface="Trebuchet MS" pitchFamily="34" charset="0"/>
              </a:rPr>
              <a:t>of the </a:t>
            </a:r>
            <a:r>
              <a:rPr lang="en-GB" sz="2000" dirty="0" smtClean="0">
                <a:latin typeface="Trebuchet MS" pitchFamily="34" charset="0"/>
              </a:rPr>
              <a:t>institution), minor </a:t>
            </a:r>
            <a:r>
              <a:rPr lang="en-GB" sz="2000" dirty="0">
                <a:latin typeface="Trebuchet MS" pitchFamily="34" charset="0"/>
              </a:rPr>
              <a:t>changes in the application form, </a:t>
            </a:r>
            <a:r>
              <a:rPr lang="en-GB" sz="2000" dirty="0" smtClean="0">
                <a:latin typeface="Trebuchet MS" pitchFamily="34" charset="0"/>
              </a:rPr>
              <a:t>material </a:t>
            </a:r>
            <a:r>
              <a:rPr lang="en-GB" sz="2000" dirty="0">
                <a:latin typeface="Trebuchet MS" pitchFamily="34" charset="0"/>
              </a:rPr>
              <a:t>errors in the text of the </a:t>
            </a:r>
            <a:r>
              <a:rPr lang="en-GB" sz="2000" dirty="0" smtClean="0">
                <a:latin typeface="Trebuchet MS" pitchFamily="34" charset="0"/>
              </a:rPr>
              <a:t>contract, etc.</a:t>
            </a:r>
            <a:endParaRPr lang="en-GB" sz="2000" dirty="0">
              <a:latin typeface="Trebuchet MS" pitchFamily="34" charset="0"/>
            </a:endParaRPr>
          </a:p>
        </p:txBody>
      </p:sp>
      <p:pic>
        <p:nvPicPr>
          <p:cNvPr id="5" name="Picture 4"/>
          <p:cNvPicPr>
            <a:picLocks noChangeAspect="1"/>
          </p:cNvPicPr>
          <p:nvPr/>
        </p:nvPicPr>
        <p:blipFill>
          <a:blip r:embed="rId3"/>
          <a:stretch>
            <a:fillRect/>
          </a:stretch>
        </p:blipFill>
        <p:spPr>
          <a:xfrm>
            <a:off x="8066398" y="5808312"/>
            <a:ext cx="897210" cy="880175"/>
          </a:xfrm>
          <a:prstGeom prst="rect">
            <a:avLst/>
          </a:prstGeom>
        </p:spPr>
      </p:pic>
      <p:pic>
        <p:nvPicPr>
          <p:cNvPr id="3" name="Picture 2"/>
          <p:cNvPicPr>
            <a:picLocks noChangeAspect="1"/>
          </p:cNvPicPr>
          <p:nvPr/>
        </p:nvPicPr>
        <p:blipFill>
          <a:blip r:embed="rId4"/>
          <a:stretch>
            <a:fillRect/>
          </a:stretch>
        </p:blipFill>
        <p:spPr>
          <a:xfrm>
            <a:off x="419894" y="152400"/>
            <a:ext cx="8419306" cy="981541"/>
          </a:xfrm>
          <a:prstGeom prst="rect">
            <a:avLst/>
          </a:prstGeom>
        </p:spPr>
      </p:pic>
    </p:spTree>
    <p:extLst>
      <p:ext uri="{BB962C8B-B14F-4D97-AF65-F5344CB8AC3E}">
        <p14:creationId xmlns:p14="http://schemas.microsoft.com/office/powerpoint/2010/main" val="59649919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81429"/>
            <a:ext cx="8229600" cy="1143000"/>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1524000"/>
            <a:ext cx="9144000" cy="5043487"/>
          </a:xfrm>
        </p:spPr>
        <p:txBody>
          <a:bodyPr/>
          <a:lstStyle/>
          <a:p>
            <a:pPr marL="457200" lvl="1" indent="0" algn="ctr">
              <a:buNone/>
            </a:pPr>
            <a:r>
              <a:rPr lang="en-GB" sz="2000" b="1" i="1" dirty="0" smtClean="0">
                <a:latin typeface="Trebuchet MS" pitchFamily="34" charset="0"/>
              </a:rPr>
              <a:t>Addenda</a:t>
            </a:r>
            <a:endParaRPr lang="en-GB" sz="200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Changes which have a major impact on the approved Application Form shall require the signing </a:t>
            </a:r>
            <a:r>
              <a:rPr lang="en-GB" sz="2000" dirty="0" smtClean="0">
                <a:latin typeface="Trebuchet MS" pitchFamily="34" charset="0"/>
              </a:rPr>
              <a:t>of addendum </a:t>
            </a:r>
            <a:r>
              <a:rPr lang="en-GB" sz="2000" dirty="0">
                <a:latin typeface="Trebuchet MS" pitchFamily="34" charset="0"/>
              </a:rPr>
              <a:t>to the contract</a:t>
            </a:r>
            <a:r>
              <a:rPr lang="en-GB" sz="2000" dirty="0" smtClean="0">
                <a:latin typeface="Trebuchet MS" pitchFamily="34" charset="0"/>
              </a:rPr>
              <a:t>.</a:t>
            </a:r>
          </a:p>
          <a:p>
            <a:pPr lvl="1" algn="just">
              <a:buFont typeface="Arial" panose="020B0604020202020204" pitchFamily="34" charset="0"/>
              <a:buChar char="•"/>
            </a:pPr>
            <a:endParaRPr lang="en-GB" sz="2000" dirty="0">
              <a:latin typeface="Trebuchet MS" pitchFamily="34" charset="0"/>
            </a:endParaRPr>
          </a:p>
          <a:p>
            <a:pPr lvl="1" algn="just">
              <a:buFont typeface="Arial" panose="020B0604020202020204" pitchFamily="34" charset="0"/>
              <a:buChar char="•"/>
            </a:pPr>
            <a:r>
              <a:rPr lang="en-GB" sz="2000" dirty="0" smtClean="0">
                <a:latin typeface="Trebuchet MS" pitchFamily="34" charset="0"/>
              </a:rPr>
              <a:t>Beneficiaries should </a:t>
            </a:r>
            <a:r>
              <a:rPr lang="en-GB" sz="2000" dirty="0">
                <a:latin typeface="Trebuchet MS" pitchFamily="34" charset="0"/>
              </a:rPr>
              <a:t>try to limit these </a:t>
            </a:r>
            <a:r>
              <a:rPr lang="en-GB" sz="2000" dirty="0" smtClean="0">
                <a:latin typeface="Trebuchet MS" pitchFamily="34" charset="0"/>
              </a:rPr>
              <a:t>changes as </a:t>
            </a:r>
            <a:r>
              <a:rPr lang="en-GB" sz="2000" dirty="0">
                <a:latin typeface="Trebuchet MS" pitchFamily="34" charset="0"/>
              </a:rPr>
              <a:t>much as possible, as they usually alter the initial financing conditions.</a:t>
            </a:r>
          </a:p>
          <a:p>
            <a:pPr lvl="1" algn="just">
              <a:buFont typeface="Arial" panose="020B0604020202020204" pitchFamily="34" charset="0"/>
              <a:buChar char="•"/>
            </a:pPr>
            <a:endParaRPr lang="en-GB" sz="2000" dirty="0">
              <a:latin typeface="Trebuchet MS" pitchFamily="34" charset="0"/>
            </a:endParaRPr>
          </a:p>
          <a:p>
            <a:pPr lvl="1" algn="just">
              <a:buFont typeface="Arial" panose="020B0604020202020204" pitchFamily="34" charset="0"/>
              <a:buChar char="•"/>
            </a:pPr>
            <a:r>
              <a:rPr lang="en-GB" sz="2000" dirty="0">
                <a:latin typeface="Trebuchet MS" pitchFamily="34" charset="0"/>
              </a:rPr>
              <a:t>Depending on their type, they can be approved either by the </a:t>
            </a:r>
            <a:r>
              <a:rPr lang="en-GB" sz="2000" dirty="0" smtClean="0">
                <a:latin typeface="Trebuchet MS" pitchFamily="34" charset="0"/>
              </a:rPr>
              <a:t>Managing Authority </a:t>
            </a:r>
            <a:r>
              <a:rPr lang="en-GB" sz="2000" dirty="0">
                <a:latin typeface="Trebuchet MS" pitchFamily="34" charset="0"/>
              </a:rPr>
              <a:t>or </a:t>
            </a:r>
            <a:r>
              <a:rPr lang="en-GB" sz="2000" dirty="0" smtClean="0">
                <a:latin typeface="Trebuchet MS" pitchFamily="34" charset="0"/>
              </a:rPr>
              <a:t>by </a:t>
            </a:r>
            <a:r>
              <a:rPr lang="en-GB" sz="2000" dirty="0">
                <a:latin typeface="Trebuchet MS" pitchFamily="34" charset="0"/>
              </a:rPr>
              <a:t>the Monitoring Committee</a:t>
            </a:r>
            <a:r>
              <a:rPr lang="en-GB" sz="2000" dirty="0" smtClean="0">
                <a:latin typeface="Trebuchet MS" pitchFamily="34" charset="0"/>
              </a:rPr>
              <a:t>.</a:t>
            </a:r>
          </a:p>
          <a:p>
            <a:pPr lvl="1" algn="just">
              <a:buFont typeface="Arial" panose="020B0604020202020204" pitchFamily="34" charset="0"/>
              <a:buChar char="•"/>
            </a:pPr>
            <a:endParaRPr lang="en-GB" sz="2000" dirty="0">
              <a:latin typeface="Trebuchet MS" pitchFamily="34" charset="0"/>
            </a:endParaRPr>
          </a:p>
          <a:p>
            <a:pPr lvl="1" algn="just">
              <a:buFont typeface="Arial" panose="020B0604020202020204" pitchFamily="34" charset="0"/>
              <a:buChar char="•"/>
            </a:pPr>
            <a:r>
              <a:rPr lang="en-GB" sz="2000" dirty="0">
                <a:latin typeface="Trebuchet MS" pitchFamily="34" charset="0"/>
              </a:rPr>
              <a:t>Examples: </a:t>
            </a:r>
            <a:r>
              <a:rPr lang="en-GB" sz="2000" dirty="0" smtClean="0">
                <a:latin typeface="Trebuchet MS" pitchFamily="34" charset="0"/>
              </a:rPr>
              <a:t>changes </a:t>
            </a:r>
            <a:r>
              <a:rPr lang="en-GB" sz="2000" dirty="0">
                <a:latin typeface="Trebuchet MS" pitchFamily="34" charset="0"/>
              </a:rPr>
              <a:t>in the project partner organizations, </a:t>
            </a:r>
            <a:r>
              <a:rPr lang="en-GB" sz="2000" dirty="0" smtClean="0">
                <a:latin typeface="Trebuchet MS" pitchFamily="34" charset="0"/>
              </a:rPr>
              <a:t>changes </a:t>
            </a:r>
            <a:r>
              <a:rPr lang="en-GB" sz="2000" dirty="0">
                <a:latin typeface="Trebuchet MS" pitchFamily="34" charset="0"/>
              </a:rPr>
              <a:t>in the partnership, </a:t>
            </a:r>
            <a:r>
              <a:rPr lang="en-GB" sz="2000" dirty="0" smtClean="0">
                <a:latin typeface="Trebuchet MS" pitchFamily="34" charset="0"/>
              </a:rPr>
              <a:t>reallocation </a:t>
            </a:r>
            <a:r>
              <a:rPr lang="en-GB" sz="2000" dirty="0">
                <a:latin typeface="Trebuchet MS" pitchFamily="34" charset="0"/>
              </a:rPr>
              <a:t>of funds between budgetary chapters </a:t>
            </a:r>
            <a:r>
              <a:rPr lang="en-GB" sz="2000" dirty="0" smtClean="0">
                <a:latin typeface="Trebuchet MS" pitchFamily="34" charset="0"/>
              </a:rPr>
              <a:t>(only in </a:t>
            </a:r>
            <a:r>
              <a:rPr lang="en-GB" sz="2000" dirty="0">
                <a:latin typeface="Trebuchet MS" pitchFamily="34" charset="0"/>
              </a:rPr>
              <a:t>exceptional and duly justified cases), </a:t>
            </a:r>
            <a:r>
              <a:rPr lang="en-GB" sz="2000" dirty="0" smtClean="0">
                <a:latin typeface="Trebuchet MS" pitchFamily="34" charset="0"/>
              </a:rPr>
              <a:t>major </a:t>
            </a:r>
            <a:r>
              <a:rPr lang="en-GB" sz="2000" dirty="0">
                <a:latin typeface="Trebuchet MS" pitchFamily="34" charset="0"/>
              </a:rPr>
              <a:t>changes in the Application </a:t>
            </a:r>
            <a:r>
              <a:rPr lang="en-GB" sz="2000" dirty="0" smtClean="0">
                <a:latin typeface="Trebuchet MS" pitchFamily="34" charset="0"/>
              </a:rPr>
              <a:t>Form, etc.</a:t>
            </a:r>
          </a:p>
        </p:txBody>
      </p:sp>
      <p:pic>
        <p:nvPicPr>
          <p:cNvPr id="5" name="Picture 4"/>
          <p:cNvPicPr>
            <a:picLocks noChangeAspect="1"/>
          </p:cNvPicPr>
          <p:nvPr/>
        </p:nvPicPr>
        <p:blipFill>
          <a:blip r:embed="rId3"/>
          <a:stretch>
            <a:fillRect/>
          </a:stretch>
        </p:blipFill>
        <p:spPr>
          <a:xfrm>
            <a:off x="8229600" y="6032572"/>
            <a:ext cx="668610" cy="655915"/>
          </a:xfrm>
          <a:prstGeom prst="rect">
            <a:avLst/>
          </a:prstGeom>
        </p:spPr>
      </p:pic>
      <p:pic>
        <p:nvPicPr>
          <p:cNvPr id="3" name="Picture 2"/>
          <p:cNvPicPr>
            <a:picLocks noChangeAspect="1"/>
          </p:cNvPicPr>
          <p:nvPr/>
        </p:nvPicPr>
        <p:blipFill>
          <a:blip r:embed="rId4"/>
          <a:stretch>
            <a:fillRect/>
          </a:stretch>
        </p:blipFill>
        <p:spPr>
          <a:xfrm>
            <a:off x="381000" y="203142"/>
            <a:ext cx="8419306" cy="981541"/>
          </a:xfrm>
          <a:prstGeom prst="rect">
            <a:avLst/>
          </a:prstGeom>
        </p:spPr>
      </p:pic>
    </p:spTree>
    <p:extLst>
      <p:ext uri="{BB962C8B-B14F-4D97-AF65-F5344CB8AC3E}">
        <p14:creationId xmlns:p14="http://schemas.microsoft.com/office/powerpoint/2010/main" val="199522981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053" y="1096497"/>
            <a:ext cx="8229600" cy="1143000"/>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59010" y="1594621"/>
            <a:ext cx="8839200" cy="4343400"/>
          </a:xfrm>
        </p:spPr>
        <p:txBody>
          <a:bodyPr/>
          <a:lstStyle/>
          <a:p>
            <a:pPr marL="457200" lvl="1" indent="0" algn="ctr">
              <a:buNone/>
            </a:pPr>
            <a:endParaRPr lang="en-GB" sz="2000" b="1" i="1" dirty="0" smtClean="0">
              <a:latin typeface="Trebuchet MS" pitchFamily="34" charset="0"/>
            </a:endParaRPr>
          </a:p>
          <a:p>
            <a:pPr marL="457200" lvl="1" indent="0" algn="ctr">
              <a:buNone/>
            </a:pPr>
            <a:endParaRPr lang="en-GB" sz="2000" dirty="0" smtClean="0">
              <a:latin typeface="Trebuchet MS" pitchFamily="34" charset="0"/>
            </a:endParaRPr>
          </a:p>
          <a:p>
            <a:pPr lvl="1" algn="just">
              <a:buFont typeface="Arial" panose="020B0604020202020204" pitchFamily="34" charset="0"/>
              <a:buChar char="•"/>
            </a:pPr>
            <a:r>
              <a:rPr lang="en-GB" sz="2000" dirty="0" smtClean="0">
                <a:latin typeface="Trebuchet MS" pitchFamily="34" charset="0"/>
              </a:rPr>
              <a:t>A request for modification should </a:t>
            </a:r>
            <a:r>
              <a:rPr lang="en-GB" sz="2000" dirty="0">
                <a:latin typeface="Trebuchet MS" pitchFamily="34" charset="0"/>
              </a:rPr>
              <a:t>be submitted to the JS with minimum 30 days before they intend to produce effects</a:t>
            </a:r>
            <a:r>
              <a:rPr lang="en-GB" sz="2000" dirty="0" smtClean="0">
                <a:latin typeface="Trebuchet MS" pitchFamily="34" charset="0"/>
              </a:rPr>
              <a:t>.</a:t>
            </a:r>
          </a:p>
          <a:p>
            <a:pPr lvl="1" algn="just">
              <a:buFont typeface="Arial" panose="020B0604020202020204" pitchFamily="34" charset="0"/>
              <a:buChar char="•"/>
            </a:pPr>
            <a:endParaRPr lang="en-GB" sz="2000" dirty="0">
              <a:latin typeface="Trebuchet MS" pitchFamily="34" charset="0"/>
            </a:endParaRPr>
          </a:p>
          <a:p>
            <a:pPr lvl="1" algn="just">
              <a:buFont typeface="Arial" panose="020B0604020202020204" pitchFamily="34" charset="0"/>
              <a:buChar char="•"/>
            </a:pPr>
            <a:r>
              <a:rPr lang="en-GB" sz="2000" dirty="0" smtClean="0">
                <a:latin typeface="Trebuchet MS" pitchFamily="34" charset="0"/>
              </a:rPr>
              <a:t>The last </a:t>
            </a:r>
            <a:r>
              <a:rPr lang="en-GB" sz="2000" dirty="0">
                <a:latin typeface="Trebuchet MS" pitchFamily="34" charset="0"/>
              </a:rPr>
              <a:t>request for modification should be submitted no later than 2 months before the end date </a:t>
            </a:r>
            <a:r>
              <a:rPr lang="en-GB" sz="2000" dirty="0" smtClean="0">
                <a:latin typeface="Trebuchet MS" pitchFamily="34" charset="0"/>
              </a:rPr>
              <a:t>of the </a:t>
            </a:r>
            <a:r>
              <a:rPr lang="en-GB" sz="2000" dirty="0">
                <a:latin typeface="Trebuchet MS" pitchFamily="34" charset="0"/>
              </a:rPr>
              <a:t>implementation period</a:t>
            </a:r>
            <a:r>
              <a:rPr lang="en-GB" sz="2000" dirty="0" smtClean="0">
                <a:latin typeface="Trebuchet MS" pitchFamily="34" charset="0"/>
              </a:rPr>
              <a:t>.</a:t>
            </a:r>
          </a:p>
          <a:p>
            <a:pPr lvl="1" algn="just">
              <a:buFont typeface="Arial" panose="020B0604020202020204" pitchFamily="34" charset="0"/>
              <a:buChar char="•"/>
            </a:pPr>
            <a:endParaRPr lang="en-GB" sz="2000" dirty="0" smtClean="0">
              <a:latin typeface="Trebuchet MS" pitchFamily="34" charset="0"/>
            </a:endParaRPr>
          </a:p>
          <a:p>
            <a:pPr lvl="1" algn="just">
              <a:buFont typeface="Arial" panose="020B0604020202020204" pitchFamily="34" charset="0"/>
              <a:buChar char="•"/>
            </a:pPr>
            <a:r>
              <a:rPr lang="en-GB" sz="2000" dirty="0">
                <a:latin typeface="Trebuchet MS" pitchFamily="34" charset="0"/>
              </a:rPr>
              <a:t>The requests for modification have to be submitted by the LB to </a:t>
            </a:r>
            <a:r>
              <a:rPr lang="en-GB" sz="2000" dirty="0" smtClean="0">
                <a:latin typeface="Trebuchet MS" pitchFamily="34" charset="0"/>
              </a:rPr>
              <a:t>the JS</a:t>
            </a:r>
            <a:r>
              <a:rPr lang="en-GB" sz="2000" dirty="0">
                <a:latin typeface="Trebuchet MS" pitchFamily="34" charset="0"/>
              </a:rPr>
              <a:t>. Therefore, take also into consideration the time necessary for the LB to compile the </a:t>
            </a:r>
            <a:r>
              <a:rPr lang="en-GB" sz="2000" dirty="0" smtClean="0">
                <a:latin typeface="Trebuchet MS" pitchFamily="34" charset="0"/>
              </a:rPr>
              <a:t>requests for </a:t>
            </a:r>
            <a:r>
              <a:rPr lang="en-GB" sz="2000" dirty="0">
                <a:latin typeface="Trebuchet MS" pitchFamily="34" charset="0"/>
              </a:rPr>
              <a:t>modification received from the project partners.</a:t>
            </a:r>
          </a:p>
        </p:txBody>
      </p:sp>
      <p:pic>
        <p:nvPicPr>
          <p:cNvPr id="5" name="Picture 4"/>
          <p:cNvPicPr>
            <a:picLocks noChangeAspect="1"/>
          </p:cNvPicPr>
          <p:nvPr/>
        </p:nvPicPr>
        <p:blipFill>
          <a:blip r:embed="rId3"/>
          <a:stretch>
            <a:fillRect/>
          </a:stretch>
        </p:blipFill>
        <p:spPr>
          <a:xfrm>
            <a:off x="8001000" y="5898799"/>
            <a:ext cx="897210" cy="880175"/>
          </a:xfrm>
          <a:prstGeom prst="rect">
            <a:avLst/>
          </a:prstGeom>
        </p:spPr>
      </p:pic>
      <p:pic>
        <p:nvPicPr>
          <p:cNvPr id="3" name="Picture 2"/>
          <p:cNvPicPr>
            <a:picLocks noChangeAspect="1"/>
          </p:cNvPicPr>
          <p:nvPr/>
        </p:nvPicPr>
        <p:blipFill>
          <a:blip r:embed="rId4"/>
          <a:stretch>
            <a:fillRect/>
          </a:stretch>
        </p:blipFill>
        <p:spPr>
          <a:xfrm>
            <a:off x="362347" y="159755"/>
            <a:ext cx="8419306" cy="981541"/>
          </a:xfrm>
          <a:prstGeom prst="rect">
            <a:avLst/>
          </a:prstGeom>
        </p:spPr>
      </p:pic>
    </p:spTree>
    <p:extLst>
      <p:ext uri="{BB962C8B-B14F-4D97-AF65-F5344CB8AC3E}">
        <p14:creationId xmlns:p14="http://schemas.microsoft.com/office/powerpoint/2010/main" val="396103557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1143000"/>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1114620"/>
            <a:ext cx="9144000" cy="5043487"/>
          </a:xfrm>
        </p:spPr>
        <p:txBody>
          <a:bodyPr/>
          <a:lstStyle/>
          <a:p>
            <a:pPr marL="457200" lvl="1" indent="0" algn="ctr">
              <a:buNone/>
            </a:pPr>
            <a:endParaRPr lang="en-GB" sz="2000" b="1" i="1" dirty="0" smtClean="0">
              <a:latin typeface="Trebuchet MS" pitchFamily="34" charset="0"/>
            </a:endParaRPr>
          </a:p>
          <a:p>
            <a:pPr marL="457200" lvl="1" indent="0" algn="ctr">
              <a:buNone/>
            </a:pPr>
            <a:endParaRPr lang="en-GB" sz="2000" dirty="0" smtClean="0">
              <a:latin typeface="Trebuchet MS" pitchFamily="34" charset="0"/>
            </a:endParaRPr>
          </a:p>
          <a:p>
            <a:pPr lvl="1" algn="just">
              <a:buFont typeface="Arial" panose="020B0604020202020204" pitchFamily="34" charset="0"/>
              <a:buChar char="•"/>
            </a:pPr>
            <a:r>
              <a:rPr lang="en-GB" sz="1800" dirty="0">
                <a:latin typeface="Trebuchet MS" pitchFamily="34" charset="0"/>
              </a:rPr>
              <a:t>The LB will initiate the modification request in the </a:t>
            </a:r>
            <a:r>
              <a:rPr lang="en-GB" sz="1800" dirty="0" err="1">
                <a:latin typeface="Trebuchet MS" pitchFamily="34" charset="0"/>
              </a:rPr>
              <a:t>eMS</a:t>
            </a:r>
            <a:r>
              <a:rPr lang="en-GB" sz="1800" dirty="0">
                <a:latin typeface="Trebuchet MS" pitchFamily="34" charset="0"/>
              </a:rPr>
              <a:t> system, as foreseen within the </a:t>
            </a:r>
            <a:r>
              <a:rPr lang="en-GB" sz="1800" dirty="0" err="1">
                <a:latin typeface="Trebuchet MS" pitchFamily="34" charset="0"/>
              </a:rPr>
              <a:t>eMS</a:t>
            </a:r>
            <a:r>
              <a:rPr lang="en-GB" sz="1800" dirty="0">
                <a:latin typeface="Trebuchet MS" pitchFamily="34" charset="0"/>
              </a:rPr>
              <a:t> </a:t>
            </a:r>
            <a:r>
              <a:rPr lang="en-GB" sz="1800" dirty="0" smtClean="0">
                <a:latin typeface="Trebuchet MS" pitchFamily="34" charset="0"/>
              </a:rPr>
              <a:t>guidance, submitting also </a:t>
            </a:r>
            <a:r>
              <a:rPr lang="en-GB" sz="1800" dirty="0">
                <a:latin typeface="Trebuchet MS" pitchFamily="34" charset="0"/>
              </a:rPr>
              <a:t>an e-mail in the </a:t>
            </a:r>
            <a:r>
              <a:rPr lang="en-GB" sz="1800" dirty="0" err="1">
                <a:latin typeface="Trebuchet MS" pitchFamily="34" charset="0"/>
              </a:rPr>
              <a:t>eMS</a:t>
            </a:r>
            <a:r>
              <a:rPr lang="en-GB" sz="1800" dirty="0">
                <a:latin typeface="Trebuchet MS" pitchFamily="34" charset="0"/>
              </a:rPr>
              <a:t> system to the designated JS </a:t>
            </a:r>
            <a:r>
              <a:rPr lang="en-GB" sz="1800" dirty="0" smtClean="0">
                <a:latin typeface="Trebuchet MS" pitchFamily="34" charset="0"/>
              </a:rPr>
              <a:t>officers (the entire procedure is available in the Project Implementation Manual, chapter 16).</a:t>
            </a:r>
          </a:p>
          <a:p>
            <a:pPr lvl="1" algn="just">
              <a:buFont typeface="Arial" panose="020B0604020202020204" pitchFamily="34" charset="0"/>
              <a:buChar char="•"/>
            </a:pPr>
            <a:endParaRPr lang="en-GB" sz="1050" dirty="0">
              <a:latin typeface="Trebuchet MS" pitchFamily="34" charset="0"/>
            </a:endParaRPr>
          </a:p>
          <a:p>
            <a:pPr lvl="1" algn="just">
              <a:buFont typeface="Arial" panose="020B0604020202020204" pitchFamily="34" charset="0"/>
              <a:buChar char="•"/>
            </a:pPr>
            <a:r>
              <a:rPr lang="en-GB" sz="1800" dirty="0">
                <a:latin typeface="Trebuchet MS" pitchFamily="34" charset="0"/>
              </a:rPr>
              <a:t>The JS </a:t>
            </a:r>
            <a:r>
              <a:rPr lang="en-GB" sz="1800" dirty="0" smtClean="0">
                <a:latin typeface="Trebuchet MS" pitchFamily="34" charset="0"/>
              </a:rPr>
              <a:t>analyses </a:t>
            </a:r>
            <a:r>
              <a:rPr lang="en-GB" sz="1800" dirty="0">
                <a:latin typeface="Trebuchet MS" pitchFamily="34" charset="0"/>
              </a:rPr>
              <a:t>the proposal in 20 working days. </a:t>
            </a:r>
            <a:r>
              <a:rPr lang="en-GB" sz="1800" dirty="0" smtClean="0">
                <a:latin typeface="Trebuchet MS" pitchFamily="34" charset="0"/>
              </a:rPr>
              <a:t>Additional information/document/clarifications may be requested </a:t>
            </a:r>
            <a:r>
              <a:rPr lang="en-GB" sz="1800" dirty="0">
                <a:latin typeface="Trebuchet MS" pitchFamily="34" charset="0"/>
              </a:rPr>
              <a:t>(the deadline for </a:t>
            </a:r>
            <a:r>
              <a:rPr lang="en-GB" sz="1800" dirty="0" smtClean="0">
                <a:latin typeface="Trebuchet MS" pitchFamily="34" charset="0"/>
              </a:rPr>
              <a:t>analysis </a:t>
            </a:r>
            <a:r>
              <a:rPr lang="en-GB" sz="1800" dirty="0">
                <a:latin typeface="Trebuchet MS" pitchFamily="34" charset="0"/>
              </a:rPr>
              <a:t>is suspended </a:t>
            </a:r>
            <a:r>
              <a:rPr lang="en-GB" sz="1800" dirty="0" smtClean="0">
                <a:latin typeface="Trebuchet MS" pitchFamily="34" charset="0"/>
              </a:rPr>
              <a:t>in this case). </a:t>
            </a:r>
          </a:p>
          <a:p>
            <a:pPr lvl="1" algn="just">
              <a:buFont typeface="Arial" panose="020B0604020202020204" pitchFamily="34" charset="0"/>
              <a:buChar char="•"/>
            </a:pPr>
            <a:endParaRPr lang="en-GB" sz="1050" dirty="0" smtClean="0">
              <a:latin typeface="Trebuchet MS" pitchFamily="34" charset="0"/>
            </a:endParaRPr>
          </a:p>
          <a:p>
            <a:pPr lvl="1" algn="just">
              <a:buFont typeface="Arial" panose="020B0604020202020204" pitchFamily="34" charset="0"/>
              <a:buChar char="•"/>
            </a:pPr>
            <a:r>
              <a:rPr lang="en-GB" sz="1800" dirty="0">
                <a:latin typeface="Trebuchet MS" pitchFamily="34" charset="0"/>
              </a:rPr>
              <a:t>In case of addendum, LB submits the </a:t>
            </a:r>
            <a:r>
              <a:rPr lang="en-GB" sz="1800" dirty="0" smtClean="0">
                <a:latin typeface="Trebuchet MS" pitchFamily="34" charset="0"/>
              </a:rPr>
              <a:t>addenda (signed, stamped and dated) </a:t>
            </a:r>
            <a:r>
              <a:rPr lang="en-GB" sz="1800" dirty="0">
                <a:latin typeface="Trebuchet MS" pitchFamily="34" charset="0"/>
              </a:rPr>
              <a:t>by post / courier / directly to </a:t>
            </a:r>
            <a:r>
              <a:rPr lang="en-GB" sz="1800" dirty="0" smtClean="0">
                <a:latin typeface="Trebuchet MS" pitchFamily="34" charset="0"/>
              </a:rPr>
              <a:t>MA. </a:t>
            </a:r>
            <a:r>
              <a:rPr lang="en-GB" sz="1800" dirty="0">
                <a:latin typeface="Trebuchet MS" pitchFamily="34" charset="0"/>
              </a:rPr>
              <a:t>MA may request clarifications / modification of the already submitted documents to LB, if the case. </a:t>
            </a:r>
            <a:endParaRPr lang="en-GB" sz="1800" dirty="0" smtClean="0">
              <a:latin typeface="Trebuchet MS" pitchFamily="34" charset="0"/>
            </a:endParaRPr>
          </a:p>
          <a:p>
            <a:pPr lvl="1" algn="just">
              <a:buFont typeface="Arial" panose="020B0604020202020204" pitchFamily="34" charset="0"/>
              <a:buChar char="•"/>
            </a:pPr>
            <a:endParaRPr lang="en-GB" sz="1050" dirty="0">
              <a:latin typeface="Trebuchet MS" pitchFamily="34" charset="0"/>
            </a:endParaRPr>
          </a:p>
          <a:p>
            <a:pPr lvl="1" algn="just">
              <a:buFont typeface="Arial" panose="020B0604020202020204" pitchFamily="34" charset="0"/>
              <a:buChar char="•"/>
            </a:pPr>
            <a:r>
              <a:rPr lang="en-GB" sz="1800" dirty="0" smtClean="0">
                <a:latin typeface="Trebuchet MS" pitchFamily="34" charset="0"/>
              </a:rPr>
              <a:t>After </a:t>
            </a:r>
            <a:r>
              <a:rPr lang="en-GB" sz="1800" dirty="0">
                <a:latin typeface="Trebuchet MS" pitchFamily="34" charset="0"/>
              </a:rPr>
              <a:t>the MA (MRDPA) representative signs the </a:t>
            </a:r>
            <a:r>
              <a:rPr lang="en-GB" sz="1800" dirty="0" smtClean="0">
                <a:latin typeface="Trebuchet MS" pitchFamily="34" charset="0"/>
              </a:rPr>
              <a:t>addenda </a:t>
            </a:r>
            <a:r>
              <a:rPr lang="en-GB" sz="1800" dirty="0">
                <a:latin typeface="Trebuchet MS" pitchFamily="34" charset="0"/>
              </a:rPr>
              <a:t>and the documents are received by JS, the latter will submit the </a:t>
            </a:r>
            <a:r>
              <a:rPr lang="en-GB" sz="1800" dirty="0" smtClean="0">
                <a:latin typeface="Trebuchet MS" pitchFamily="34" charset="0"/>
              </a:rPr>
              <a:t>addenda </a:t>
            </a:r>
            <a:r>
              <a:rPr lang="en-GB" sz="1800" dirty="0">
                <a:latin typeface="Trebuchet MS" pitchFamily="34" charset="0"/>
              </a:rPr>
              <a:t>(including annexes) to the beneficiaries by post / courier.</a:t>
            </a:r>
            <a:endParaRPr lang="en-GB" sz="1800" dirty="0" smtClean="0">
              <a:latin typeface="Trebuchet MS" pitchFamily="34" charset="0"/>
            </a:endParaRPr>
          </a:p>
        </p:txBody>
      </p:sp>
      <p:pic>
        <p:nvPicPr>
          <p:cNvPr id="5" name="Picture 4"/>
          <p:cNvPicPr>
            <a:picLocks noChangeAspect="1"/>
          </p:cNvPicPr>
          <p:nvPr/>
        </p:nvPicPr>
        <p:blipFill>
          <a:blip r:embed="rId3"/>
          <a:stretch>
            <a:fillRect/>
          </a:stretch>
        </p:blipFill>
        <p:spPr>
          <a:xfrm>
            <a:off x="8001000" y="5939226"/>
            <a:ext cx="897210" cy="880175"/>
          </a:xfrm>
          <a:prstGeom prst="rect">
            <a:avLst/>
          </a:prstGeom>
        </p:spPr>
      </p:pic>
      <p:pic>
        <p:nvPicPr>
          <p:cNvPr id="3" name="Picture 2"/>
          <p:cNvPicPr>
            <a:picLocks noChangeAspect="1"/>
          </p:cNvPicPr>
          <p:nvPr/>
        </p:nvPicPr>
        <p:blipFill>
          <a:blip r:embed="rId4"/>
          <a:stretch>
            <a:fillRect/>
          </a:stretch>
        </p:blipFill>
        <p:spPr>
          <a:xfrm>
            <a:off x="410369" y="159332"/>
            <a:ext cx="8419306" cy="981541"/>
          </a:xfrm>
          <a:prstGeom prst="rect">
            <a:avLst/>
          </a:prstGeom>
        </p:spPr>
      </p:pic>
    </p:spTree>
    <p:extLst>
      <p:ext uri="{BB962C8B-B14F-4D97-AF65-F5344CB8AC3E}">
        <p14:creationId xmlns:p14="http://schemas.microsoft.com/office/powerpoint/2010/main" val="234688440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72462"/>
            <a:ext cx="8229600" cy="808738"/>
          </a:xfrm>
        </p:spPr>
        <p:txBody>
          <a:bodyPr/>
          <a:lstStyle/>
          <a:p>
            <a:r>
              <a:rPr lang="en-US" sz="3200" b="1" dirty="0" smtClean="0">
                <a:solidFill>
                  <a:srgbClr val="002060"/>
                </a:solidFill>
                <a:latin typeface="Trebuchet MS" panose="020B0603020202020204" pitchFamily="34" charset="0"/>
              </a:rPr>
              <a:t>Contract modifications</a:t>
            </a:r>
            <a:endParaRPr lang="en-US" sz="3200" b="1" i="1" dirty="0">
              <a:solidFill>
                <a:srgbClr val="002060"/>
              </a:solidFill>
              <a:latin typeface="Trebuchet MS" panose="020B0603020202020204" pitchFamily="34" charset="0"/>
            </a:endParaRPr>
          </a:p>
        </p:txBody>
      </p:sp>
      <p:sp>
        <p:nvSpPr>
          <p:cNvPr id="17410" name="Content Placeholder 1"/>
          <p:cNvSpPr>
            <a:spLocks noGrp="1"/>
          </p:cNvSpPr>
          <p:nvPr>
            <p:ph idx="1"/>
          </p:nvPr>
        </p:nvSpPr>
        <p:spPr>
          <a:xfrm>
            <a:off x="-152400" y="1752600"/>
            <a:ext cx="9144000" cy="4433887"/>
          </a:xfrm>
        </p:spPr>
        <p:txBody>
          <a:bodyPr/>
          <a:lstStyle/>
          <a:p>
            <a:pPr marL="457200" lvl="1" indent="0" algn="ctr">
              <a:buNone/>
            </a:pPr>
            <a:endParaRPr lang="en-GB" sz="2000" b="1" i="1" dirty="0" smtClean="0">
              <a:latin typeface="Trebuchet MS" pitchFamily="34" charset="0"/>
            </a:endParaRPr>
          </a:p>
          <a:p>
            <a:pPr lvl="1" algn="just">
              <a:buFont typeface="Arial" panose="020B0604020202020204" pitchFamily="34" charset="0"/>
              <a:buChar char="•"/>
            </a:pPr>
            <a:r>
              <a:rPr lang="en-GB" sz="1800" dirty="0" smtClean="0">
                <a:latin typeface="Trebuchet MS" pitchFamily="34" charset="0"/>
              </a:rPr>
              <a:t>After </a:t>
            </a:r>
            <a:r>
              <a:rPr lang="en-GB" sz="1800" dirty="0">
                <a:latin typeface="Trebuchet MS" pitchFamily="34" charset="0"/>
              </a:rPr>
              <a:t>receiving the </a:t>
            </a:r>
            <a:r>
              <a:rPr lang="en-GB" sz="1800" dirty="0" smtClean="0">
                <a:latin typeface="Trebuchet MS" pitchFamily="34" charset="0"/>
              </a:rPr>
              <a:t>addenda, </a:t>
            </a:r>
            <a:r>
              <a:rPr lang="en-GB" sz="1800" dirty="0">
                <a:latin typeface="Trebuchet MS" pitchFamily="34" charset="0"/>
              </a:rPr>
              <a:t>LB must upload the signed </a:t>
            </a:r>
            <a:r>
              <a:rPr lang="en-GB" sz="1800" dirty="0" smtClean="0">
                <a:latin typeface="Trebuchet MS" pitchFamily="34" charset="0"/>
              </a:rPr>
              <a:t>addenda </a:t>
            </a:r>
            <a:r>
              <a:rPr lang="en-GB" sz="1800" dirty="0">
                <a:latin typeface="Trebuchet MS" pitchFamily="34" charset="0"/>
              </a:rPr>
              <a:t>and </a:t>
            </a:r>
            <a:r>
              <a:rPr lang="en-GB" sz="1800" dirty="0" smtClean="0">
                <a:latin typeface="Trebuchet MS" pitchFamily="34" charset="0"/>
              </a:rPr>
              <a:t>the annexes </a:t>
            </a:r>
            <a:r>
              <a:rPr lang="en-GB" sz="1800" dirty="0">
                <a:latin typeface="Trebuchet MS" pitchFamily="34" charset="0"/>
              </a:rPr>
              <a:t>in </a:t>
            </a:r>
            <a:r>
              <a:rPr lang="en-GB" sz="1800" dirty="0" err="1" smtClean="0">
                <a:latin typeface="Trebuchet MS" pitchFamily="34" charset="0"/>
              </a:rPr>
              <a:t>eMS</a:t>
            </a:r>
            <a:r>
              <a:rPr lang="en-GB" sz="1800" dirty="0" smtClean="0">
                <a:latin typeface="Trebuchet MS" pitchFamily="34" charset="0"/>
              </a:rPr>
              <a:t>, </a:t>
            </a:r>
            <a:r>
              <a:rPr lang="en-GB" sz="1800" dirty="0">
                <a:latin typeface="Trebuchet MS" pitchFamily="34" charset="0"/>
              </a:rPr>
              <a:t>section “attachments” in maximum 3 working days</a:t>
            </a:r>
            <a:r>
              <a:rPr lang="en-GB" sz="1800" dirty="0" smtClean="0">
                <a:latin typeface="Trebuchet MS" pitchFamily="34" charset="0"/>
              </a:rPr>
              <a:t>.</a:t>
            </a:r>
          </a:p>
          <a:p>
            <a:pPr lvl="1" algn="just">
              <a:buFont typeface="Arial" panose="020B0604020202020204" pitchFamily="34" charset="0"/>
              <a:buChar char="•"/>
            </a:pPr>
            <a:endParaRPr lang="en-GB" sz="1000" dirty="0">
              <a:latin typeface="Trebuchet MS" pitchFamily="34" charset="0"/>
            </a:endParaRPr>
          </a:p>
          <a:p>
            <a:pPr lvl="1" algn="just">
              <a:buFont typeface="Arial" panose="020B0604020202020204" pitchFamily="34" charset="0"/>
              <a:buChar char="•"/>
            </a:pPr>
            <a:r>
              <a:rPr lang="en-GB" sz="1800" dirty="0">
                <a:latin typeface="Trebuchet MS" pitchFamily="34" charset="0"/>
              </a:rPr>
              <a:t>The request for modification has to be based on the latest approved application form and needs to be updated for the respective parts related to the change. </a:t>
            </a:r>
            <a:endParaRPr lang="en-GB" sz="1800" dirty="0" smtClean="0">
              <a:latin typeface="Trebuchet MS" pitchFamily="34" charset="0"/>
            </a:endParaRPr>
          </a:p>
          <a:p>
            <a:pPr lvl="1" algn="just">
              <a:buFont typeface="Arial" panose="020B0604020202020204" pitchFamily="34" charset="0"/>
              <a:buChar char="•"/>
            </a:pPr>
            <a:endParaRPr lang="en-GB" sz="1000" dirty="0">
              <a:latin typeface="Trebuchet MS" pitchFamily="34" charset="0"/>
            </a:endParaRPr>
          </a:p>
          <a:p>
            <a:pPr lvl="1" algn="just">
              <a:buFont typeface="Arial" panose="020B0604020202020204" pitchFamily="34" charset="0"/>
              <a:buChar char="•"/>
            </a:pPr>
            <a:r>
              <a:rPr lang="en-GB" sz="1800" dirty="0">
                <a:latin typeface="Trebuchet MS" pitchFamily="34" charset="0"/>
              </a:rPr>
              <a:t>Please note that in case a partner report is submitted to FLC while a modification request is pending, the first level controllers will </a:t>
            </a:r>
            <a:r>
              <a:rPr lang="en-GB" sz="1800" dirty="0" smtClean="0">
                <a:latin typeface="Trebuchet MS" pitchFamily="34" charset="0"/>
              </a:rPr>
              <a:t>analyse </a:t>
            </a:r>
            <a:r>
              <a:rPr lang="en-GB" sz="1800" dirty="0">
                <a:latin typeface="Trebuchet MS" pitchFamily="34" charset="0"/>
              </a:rPr>
              <a:t>if the modification request is linked to the expenditures submitted for control. If so, the partner report will be reverted to the beneficiary, in order to exclude the expenditures affected by the modifications from the report and reintroduce them after the modification request is approved, in another report. </a:t>
            </a:r>
            <a:endParaRPr lang="en-GB" sz="1800" dirty="0" smtClean="0">
              <a:latin typeface="Trebuchet MS" pitchFamily="34" charset="0"/>
            </a:endParaRPr>
          </a:p>
        </p:txBody>
      </p:sp>
      <p:pic>
        <p:nvPicPr>
          <p:cNvPr id="5" name="Picture 4"/>
          <p:cNvPicPr>
            <a:picLocks noChangeAspect="1"/>
          </p:cNvPicPr>
          <p:nvPr/>
        </p:nvPicPr>
        <p:blipFill>
          <a:blip r:embed="rId3"/>
          <a:stretch>
            <a:fillRect/>
          </a:stretch>
        </p:blipFill>
        <p:spPr>
          <a:xfrm>
            <a:off x="8085795" y="5867400"/>
            <a:ext cx="897210" cy="880175"/>
          </a:xfrm>
          <a:prstGeom prst="rect">
            <a:avLst/>
          </a:prstGeom>
        </p:spPr>
      </p:pic>
      <p:pic>
        <p:nvPicPr>
          <p:cNvPr id="3" name="Picture 2"/>
          <p:cNvPicPr>
            <a:picLocks noChangeAspect="1"/>
          </p:cNvPicPr>
          <p:nvPr/>
        </p:nvPicPr>
        <p:blipFill>
          <a:blip r:embed="rId4"/>
          <a:stretch>
            <a:fillRect/>
          </a:stretch>
        </p:blipFill>
        <p:spPr>
          <a:xfrm>
            <a:off x="419894" y="209971"/>
            <a:ext cx="8419306" cy="981541"/>
          </a:xfrm>
          <a:prstGeom prst="rect">
            <a:avLst/>
          </a:prstGeom>
        </p:spPr>
      </p:pic>
      <p:sp>
        <p:nvSpPr>
          <p:cNvPr id="7" name="Title 1"/>
          <p:cNvSpPr txBox="1">
            <a:spLocks/>
          </p:cNvSpPr>
          <p:nvPr/>
        </p:nvSpPr>
        <p:spPr>
          <a:xfrm>
            <a:off x="1200149" y="5906514"/>
            <a:ext cx="6858001" cy="354628"/>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it-IT" sz="1400" b="1" dirty="0" smtClean="0">
                <a:solidFill>
                  <a:schemeClr val="tx2">
                    <a:lumMod val="75000"/>
                  </a:schemeClr>
                </a:solidFill>
                <a:latin typeface="Trebuchet MS" panose="020B0603020202020204" pitchFamily="34" charset="0"/>
              </a:rPr>
              <a:t>The content of this material does not necessarily represent the official position of the European Union</a:t>
            </a:r>
            <a:endParaRPr lang="en-US" sz="1400" dirty="0">
              <a:solidFill>
                <a:srgbClr val="FF0000"/>
              </a:solidFill>
              <a:latin typeface="Trebuchet MS" panose="020B0603020202020204" pitchFamily="34" charset="0"/>
            </a:endParaRPr>
          </a:p>
        </p:txBody>
      </p:sp>
      <p:sp>
        <p:nvSpPr>
          <p:cNvPr id="8" name="Rectangle 7"/>
          <p:cNvSpPr/>
          <p:nvPr/>
        </p:nvSpPr>
        <p:spPr>
          <a:xfrm>
            <a:off x="361949" y="6441735"/>
            <a:ext cx="8534400" cy="307777"/>
          </a:xfrm>
          <a:prstGeom prst="rect">
            <a:avLst/>
          </a:prstGeom>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lvl="0" algn="ctr"/>
            <a:r>
              <a:rPr lang="ro-RO" sz="1400" b="1" dirty="0" smtClean="0">
                <a:solidFill>
                  <a:srgbClr val="002060"/>
                </a:solidFill>
                <a:effectLst>
                  <a:outerShdw blurRad="38100" dist="38100" dir="2700000" algn="tl">
                    <a:srgbClr val="000000">
                      <a:alpha val="43137"/>
                    </a:srgbClr>
                  </a:outerShdw>
                </a:effectLst>
                <a:latin typeface="Trebuchet MS" pitchFamily="34" charset="0"/>
                <a:hlinkClick r:id="rId5"/>
              </a:rPr>
              <a:t>www.interregrobg.eu</a:t>
            </a:r>
            <a:r>
              <a:rPr lang="ro-RO" sz="1400" b="1" dirty="0" smtClean="0">
                <a:solidFill>
                  <a:srgbClr val="002060"/>
                </a:solidFill>
                <a:effectLst>
                  <a:outerShdw blurRad="38100" dist="38100" dir="2700000" algn="tl">
                    <a:srgbClr val="000000">
                      <a:alpha val="43137"/>
                    </a:srgbClr>
                  </a:outerShdw>
                </a:effectLst>
                <a:latin typeface="Trebuchet MS" pitchFamily="34" charset="0"/>
              </a:rPr>
              <a:t> </a:t>
            </a:r>
            <a:endParaRPr lang="en-US" sz="1400" b="1" dirty="0">
              <a:solidFill>
                <a:srgbClr val="002060"/>
              </a:solidFill>
              <a:effectLst>
                <a:outerShdw blurRad="38100" dist="38100" dir="2700000" algn="tl">
                  <a:srgbClr val="000000">
                    <a:alpha val="43137"/>
                  </a:srgbClr>
                </a:outerShdw>
              </a:effectLst>
              <a:latin typeface="Trebuchet MS" pitchFamily="34" charset="0"/>
            </a:endParaRPr>
          </a:p>
        </p:txBody>
      </p:sp>
    </p:spTree>
    <p:extLst>
      <p:ext uri="{BB962C8B-B14F-4D97-AF65-F5344CB8AC3E}">
        <p14:creationId xmlns:p14="http://schemas.microsoft.com/office/powerpoint/2010/main" val="2862830046"/>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8926</TotalTime>
  <Words>694</Words>
  <Application>Microsoft Office PowerPoint</Application>
  <PresentationFormat>On-screen Show (4:3)</PresentationFormat>
  <Paragraphs>55</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Times New Roman</vt:lpstr>
      <vt:lpstr>Trebuchet MS</vt:lpstr>
      <vt:lpstr>Verdana</vt:lpstr>
      <vt:lpstr>Office Theme</vt:lpstr>
      <vt:lpstr>PowerPoint Presentation</vt:lpstr>
      <vt:lpstr>Contract modifications chapter 16 from the PIM</vt:lpstr>
      <vt:lpstr>Contract modifications</vt:lpstr>
      <vt:lpstr>Contract modifications</vt:lpstr>
      <vt:lpstr>Contract modifications</vt:lpstr>
      <vt:lpstr>Contract modifications</vt:lpstr>
      <vt:lpstr>Contract modifications</vt:lpstr>
    </vt:vector>
  </TitlesOfParts>
  <Company>MRQ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Evdokia Nedelcheva</cp:lastModifiedBy>
  <cp:revision>873</cp:revision>
  <cp:lastPrinted>2017-04-10T06:37:52Z</cp:lastPrinted>
  <dcterms:created xsi:type="dcterms:W3CDTF">2007-11-21T13:10:07Z</dcterms:created>
  <dcterms:modified xsi:type="dcterms:W3CDTF">2018-10-25T12:58:09Z</dcterms:modified>
</cp:coreProperties>
</file>